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pl-PL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 /><Relationship Id="rId37" Type="http://schemas.openxmlformats.org/officeDocument/2006/relationships/tableStyles" Target="tableStyles.xml" /><Relationship Id="rId3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l-PL"/>
              <a:t>10/30/2013</a:t>
            </a:fld>
            <a:endParaRPr lang="pl-PL"/>
          </a:p>
        </p:txBody>
      </p:sp>
      <p:sp>
        <p:nvSpPr>
          <p:cNvPr id="4" name="Symbol zastępczy obrazu slajdu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l-PL"/>
          </a:p>
        </p:txBody>
      </p:sp>
      <p:sp>
        <p:nvSpPr>
          <p:cNvPr id="5" name="Notatki Symbol zastępczy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l-PL"/>
              <a:t>1</a:t>
            </a:fld>
            <a:endParaRPr lang="pl-PL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77167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3695414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4737775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CC7444-0DD9-E817-B8BE-9663A8850DB7}" type="slidenum">
              <a:rPr lang="pl-PL"/>
              <a:t/>
            </a:fld>
            <a:endParaRPr lang="pl-PL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0085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4100339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87966857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9FEF0F-2164-1125-3ED1-028F7F045757}" type="slidenum">
              <a:rPr lang="pl-PL"/>
              <a:t/>
            </a:fld>
            <a:endParaRPr lang="pl-PL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29983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58848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8109152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69FF26-5F87-81E7-B73E-BA8ED343A08F}" type="slidenum">
              <a:rPr lang="pl-PL"/>
              <a:t/>
            </a:fld>
            <a:endParaRPr lang="pl-PL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55321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987411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84377485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05436A-9F4F-272C-F95B-EED1C6ED35A4}" type="slidenum">
              <a:rPr lang="pl-PL"/>
              <a:t/>
            </a:fld>
            <a:endParaRPr lang="pl-PL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22195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8583136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3444848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580395-FC08-4C09-D345-A5C7B28ED7E3}" type="slidenum">
              <a:rPr lang="pl-PL"/>
              <a:t/>
            </a:fld>
            <a:endParaRPr lang="pl-PL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49120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053366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3367539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98FCF9-9F9C-DA1D-8C8B-471E0D0D538D}" type="slidenum">
              <a:rPr lang="pl-PL"/>
              <a:t/>
            </a:fld>
            <a:endParaRPr lang="pl-PL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09143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7054553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458224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EFA211-AAE5-1D36-3B74-B715B047C431}" type="slidenum">
              <a:rPr lang="pl-PL"/>
              <a:t/>
            </a:fld>
            <a:endParaRPr lang="pl-PL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06117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3592466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5245015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C041-2E15-86B8-3557-06E1A92537C1}" type="slidenum">
              <a:rPr lang="pl-PL"/>
              <a:t/>
            </a:fld>
            <a:endParaRPr lang="pl-PL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22670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06599146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1773470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28F24C-3124-795C-9723-5CB8C78B32E0}" type="slidenum">
              <a:rPr lang="pl-PL"/>
              <a:t/>
            </a:fld>
            <a:endParaRPr lang="pl-PL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55550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09371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0057052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351B23-8C14-A167-E389-EBE61E2A7CC3}" type="slidenum">
              <a:rPr lang="pl-PL"/>
              <a:t/>
            </a:fld>
            <a:endParaRPr lang="pl-PL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73299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017866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131965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E00657-E1D1-FC20-EA71-CBFA1DF25665}" type="slidenum">
              <a:rPr lang="pl-PL"/>
              <a:t/>
            </a:fld>
            <a:endParaRPr lang="pl-PL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1988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0880198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3303580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A1DE0F-02C8-BCAB-0384-B87344508913}" type="slidenum">
              <a:rPr lang="pl-PL"/>
              <a:t/>
            </a:fld>
            <a:endParaRPr lang="pl-PL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28849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8447971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06737884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99C08D-4AB9-D64D-293E-DE1A63221894}" type="slidenum">
              <a:rPr lang="pl-PL"/>
              <a:t/>
            </a:fld>
            <a:endParaRPr lang="pl-PL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26293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6223105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8310036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D8AF0D-10BA-BA10-AD6F-B9727657EEED}" type="slidenum">
              <a:rPr lang="pl-PL"/>
              <a:t/>
            </a:fld>
            <a:endParaRPr lang="pl-PL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02344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4042996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4498271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5BF73B-EF25-9E7A-E280-28ABF65F9039}" type="slidenum">
              <a:rPr lang="pl-PL"/>
              <a:t/>
            </a:fld>
            <a:endParaRPr lang="pl-PL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2328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8665488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4289520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6E91BA-8F31-3D2B-F0F8-E4D66F963053}" type="slidenum">
              <a:rPr lang="pl-PL"/>
              <a:t/>
            </a:fld>
            <a:endParaRPr lang="pl-PL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71508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747546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3831729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898FA7-5F03-7AB4-4324-A03F74C7C621}" type="slidenum">
              <a:rPr lang="pl-PL"/>
              <a:t/>
            </a:fld>
            <a:endParaRPr lang="pl-PL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15200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524192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7822228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51066C-27E8-147B-C5A7-C5F0B3ECE427}" type="slidenum">
              <a:rPr lang="pl-PL"/>
              <a:t/>
            </a:fld>
            <a:endParaRPr lang="pl-PL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3599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62503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9796101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D4D55-F476-C1BC-B1F0-3554154D47C8}" type="slidenum">
              <a:rPr lang="pl-PL"/>
              <a:t/>
            </a:fld>
            <a:endParaRPr lang="pl-PL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13315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04469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8287817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83AEC9-5A85-58F2-AE5C-1954F40D9F94}" type="slidenum">
              <a:rPr lang="pl-PL"/>
              <a:t/>
            </a:fld>
            <a:endParaRPr lang="pl-PL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75227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292740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9380821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9B363F-05FF-3F6D-61DA-E5B5F35FB974}" type="slidenum">
              <a:rPr lang="pl-PL"/>
              <a:t/>
            </a:fld>
            <a:endParaRPr lang="pl-PL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47147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17177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3020701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947E7D-23FB-01B0-FDE4-993431325CB3}" type="slidenum">
              <a:rPr lang="pl-PL"/>
              <a:t/>
            </a:fld>
            <a:endParaRPr lang="pl-PL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18602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0227622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12583524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F35C6D-8319-B000-5F92-BEF761A782E3}" type="slidenum">
              <a:rPr lang="pl-PL"/>
              <a:t/>
            </a:fld>
            <a:endParaRPr lang="pl-PL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091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577717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0331820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F8315B-2913-394E-491A-2E67446025A4}" type="slidenum">
              <a:rPr lang="pl-PL"/>
              <a:t/>
            </a:fld>
            <a:endParaRPr lang="pl-PL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747395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400611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6359448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AAA60C-0EC6-D528-0C0D-6DE03343DE9D}" type="slidenum">
              <a:rPr lang="pl-PL"/>
              <a:t/>
            </a:fld>
            <a:endParaRPr lang="pl-PL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26639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534650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9152797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10551-CDBE-D056-AE30-C553445B0535}" type="slidenum">
              <a:rPr lang="pl-PL"/>
              <a:t/>
            </a:fld>
            <a:endParaRPr lang="pl-PL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7494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7473924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9826729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0AC369-5236-71AB-27C8-2A7948388977}" type="slidenum">
              <a:rPr lang="pl-PL"/>
              <a:t/>
            </a:fld>
            <a:endParaRPr lang="pl-PL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98535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372089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74525257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D1FE3D-BD40-317D-0D5F-19220517B268}" type="slidenum">
              <a:rPr lang="pl-PL"/>
              <a:t/>
            </a:fld>
            <a:endParaRPr lang="pl-PL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1686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8275622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6844380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E7BE4F-D906-C124-B353-C9073B480AA2}" type="slidenum">
              <a:rPr lang="pl-PL"/>
              <a:t/>
            </a:fld>
            <a:endParaRPr lang="pl-PL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05552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0602374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76905939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3C81FF-F723-B734-21CE-22C79A28618B}" type="slidenum">
              <a:rPr lang="pl-PL"/>
              <a:t/>
            </a:fld>
            <a:endParaRPr lang="pl-PL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Slajd tytuł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l-PL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ytuł i tekst pion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ytuł pionowy i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ytuł i zawartoś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Nagłówek sekcj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wa elementy zawartośc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Porównan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ylko tytu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Pus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Zawartość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Obraz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l-PL"/>
              <a:t>Click icon to add picture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www.programiz.com/c-programming/online-compiler/" TargetMode="External"/><Relationship Id="rId5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https://www.programiz.com/python-programming/online-compiler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Computer_(occupation)" TargetMode="External"/><Relationship Id="rId5" Type="http://schemas.openxmlformats.org/officeDocument/2006/relationships/hyperlink" Target="https://pl.wikipedia.org/wiki/Tranzystor" TargetMode="External"/><Relationship Id="rId6" Type="http://schemas.openxmlformats.org/officeDocument/2006/relationships/hyperlink" Target="https://pl.wikipedia.org/wiki/Maszyna_analityczna" TargetMode="External"/><Relationship Id="rId7" Type="http://schemas.openxmlformats.org/officeDocument/2006/relationships/hyperlink" Target="https://pl.wikipedia.org/wiki/Ada_Lovelace" TargetMode="External"/><Relationship Id="rId8" Type="http://schemas.openxmlformats.org/officeDocument/2006/relationships/hyperlink" Target="https://pl.wikipedia.org/wiki/Alan_Turing" TargetMode="External"/><Relationship Id="rId9" Type="http://schemas.openxmlformats.org/officeDocument/2006/relationships/hyperlink" Target="https://pl.wikipedia.org/wiki/Lampa_elektronowa" TargetMode="External"/><Relationship Id="rId10" Type="http://schemas.openxmlformats.org/officeDocument/2006/relationships/hyperlink" Target="https://pl.wikipedia.org/wiki/Przeka%C5%BAnik" TargetMode="External"/><Relationship Id="rId11" Type="http://schemas.openxmlformats.org/officeDocument/2006/relationships/hyperlink" Target="https://www.python.org/psf-landing/" TargetMode="External"/><Relationship Id="rId12" Type="http://schemas.openxmlformats.org/officeDocument/2006/relationships/hyperlink" Target="https://www.w3schools.com/html/html_examples.asp" TargetMode="External"/><Relationship Id="rId13" Type="http://schemas.openxmlformats.org/officeDocument/2006/relationships/hyperlink" Target="http://tutorialsprogram.blogspot.com/2014/05/introduction-of-html.html" TargetMode="External"/><Relationship Id="rId14" Type="http://schemas.openxmlformats.org/officeDocument/2006/relationships/hyperlink" Target="https://www.pexels.com/photo/painting-brush-on-palette-1108532/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youtu.be/aDN4s8ElxqE?si=_KckUDt74YSjSYZh&amp;t=134" TargetMode="External"/><Relationship Id="rId5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879465" y="1122363"/>
            <a:ext cx="10329538" cy="2387599"/>
          </a:xfrm>
        </p:spPr>
        <p:txBody>
          <a:bodyPr/>
          <a:lstStyle/>
          <a:p>
            <a:pPr>
              <a:defRPr/>
            </a:pPr>
            <a:r>
              <a:rPr lang="pl-PL"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Co skrywają komputery?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950786" y="3602037"/>
            <a:ext cx="8186897" cy="1655761"/>
          </a:xfrm>
        </p:spPr>
        <p:txBody>
          <a:bodyPr/>
          <a:lstStyle/>
          <a:p>
            <a:pPr>
              <a:defRPr/>
            </a:pPr>
            <a:r>
              <a:rPr lang="pl-PL" b="1" i="1">
                <a:latin typeface="Courier New"/>
                <a:ea typeface="Courier New"/>
                <a:cs typeface="Courier New"/>
              </a:rPr>
              <a:t>O zerach i jedynkach, które napędzają dzisiejszy świat</a:t>
            </a: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50198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Jak wygląda program?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92880340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Procesor jest w gruncie rzeczy głupi – to maszyna, która po wprowadzeniu danej sekwencji bitów, wykonuje określone zadanie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Te polecenia są ładowane z pamięci operacyjnej (RAM) 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Jak wygląda taki rozkaz? Bywa różnie, w zależności od konstrukcji procesora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Na procesorach z rodziny x86 wygląda to następująco: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62703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4473604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463924" y="1352337"/>
            <a:ext cx="7413428" cy="5287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2324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To jest skomplikowane...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5904751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Język który widzieliście to Assembler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Istnieją wariaci, którzy korzystają z tego w pracy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Przydatne do programowania prostych urządzeń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Pisząc kod trzeba znać konstrukcję procesora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Nie ma jakichś bardziej ludzkich języków?</a:t>
            </a:r>
            <a:endParaRPr lang="pl-PL"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4460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Przedstawiamy C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92958614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10515600" cy="45552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Oto ten sam program, ale napisany w języku C. Trochę bardziej zrozumiałe, prawda?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Niestety, procesor nie potrafi wykonać kodu w takiej formie...</a:t>
            </a:r>
            <a:endParaRPr/>
          </a:p>
        </p:txBody>
      </p:sp>
      <p:pic>
        <p:nvPicPr>
          <p:cNvPr id="14398265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54624" y="2852196"/>
            <a:ext cx="5882749" cy="2835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861950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Kompilacja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26935400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7559543" cy="4457328"/>
          </a:xfrm>
        </p:spPr>
        <p:txBody>
          <a:bodyPr/>
          <a:lstStyle/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Aby wykonanie kodu C stało się możliwe, należy najpierw go przetłumaczyć do postaci zrozumiałej dla procesora (Assemblera)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Proces ten nazywany jest kompilacją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Wykonuje ją odpowiedni program - kompilator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Kompilator przygotowuje kod odpowiedni dla danego procesora</a:t>
            </a:r>
            <a:endParaRPr i="0">
              <a:latin typeface="Courier New"/>
              <a:cs typeface="Courier New"/>
            </a:endParaRPr>
          </a:p>
        </p:txBody>
      </p:sp>
      <p:pic>
        <p:nvPicPr>
          <p:cNvPr id="20526245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54951" y="2302645"/>
            <a:ext cx="3356835" cy="252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34475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Też możecie spróbować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92810909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Kompilator C jest dostępny online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Kompilacja i uruchomienie odbywają się automatycznie po wciśnięciu „Run”</a:t>
            </a:r>
            <a:endParaRPr i="1">
              <a:latin typeface="Courier New"/>
              <a:cs typeface="Courier New"/>
            </a:endParaRPr>
          </a:p>
          <a:p>
            <a:pPr marL="0" indent="0" algn="ctr">
              <a:buFont typeface="Arial"/>
              <a:buNone/>
              <a:defRPr/>
            </a:pPr>
            <a:r>
              <a:rPr lang="pl-PL" sz="2400" b="1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www.programiz.com/c-programming/online-compiler/"/>
              </a:rPr>
              <a:t>https://www.programiz.com/c-programming/online-compiler/</a:t>
            </a:r>
            <a:endParaRPr i="1"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r>
              <a:rPr sz="2200" i="1">
                <a:latin typeface="Courier New"/>
                <a:cs typeface="Courier New"/>
              </a:rPr>
              <a:t>Zadanie: Napisz program, który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wyświetli wynik dodawania,odejmowania,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mnożenia i dzielenia przez siebie dwóch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liczb</a:t>
            </a:r>
            <a:endParaRPr sz="2200" i="1">
              <a:latin typeface="Courier New"/>
              <a:cs typeface="Courier New"/>
            </a:endParaRPr>
          </a:p>
        </p:txBody>
      </p:sp>
      <p:pic>
        <p:nvPicPr>
          <p:cNvPr id="723193097" name=""/>
          <p:cNvPicPr>
            <a:picLocks noChangeAspect="1"/>
          </p:cNvPicPr>
          <p:nvPr/>
        </p:nvPicPr>
        <p:blipFill>
          <a:blip r:embed="rId5"/>
          <a:srcRect l="0" t="2721" r="0" b="4938"/>
          <a:stretch/>
        </p:blipFill>
        <p:spPr bwMode="auto">
          <a:xfrm flipH="0" flipV="0">
            <a:off x="8500236" y="3827756"/>
            <a:ext cx="2716276" cy="288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248602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Czy da się prościej?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7424606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7772237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Języki kompilowane działają bezpośrednio na procesorze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Istnieje inna opcja: możemy napisać program (interpreter), który będzie czytał nasz kod i go wykonywał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Takie języki nazywamy interpretowanymi. Jednym z najbardziej znanych jest Python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15874233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007135" y="2297911"/>
            <a:ext cx="2876941" cy="348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27174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5853788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Program w takim języku można łatwo przenieść na inny procesor / system (wystarczy, że istnieje interpreter)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Program jest wykonywany w kontrolowanym środowisku – można przeciwdziałać błędom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Użytkownik może w razie  potrzeby łatwo zajrzeć do kodu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Nie przejmujemy się szczegółami technicznymi, dlatego zasady języka są prostsze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24975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21291658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9871" y="2544261"/>
            <a:ext cx="5699451" cy="2293350"/>
          </a:xfrm>
          <a:prstGeom prst="rect">
            <a:avLst/>
          </a:prstGeom>
        </p:spPr>
      </p:pic>
      <p:pic>
        <p:nvPicPr>
          <p:cNvPr id="20741187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95999" y="2000250"/>
            <a:ext cx="5879115" cy="3381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9785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Pythona też możecie wypróbować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9566982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Podobnie jak w przypadku C, mamy dostępny interpreter online:</a:t>
            </a:r>
            <a:endParaRPr/>
          </a:p>
          <a:p>
            <a:pPr>
              <a:defRPr/>
            </a:pP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 algn="ctr">
              <a:buFont typeface="Arial"/>
              <a:buNone/>
              <a:defRPr/>
            </a:pPr>
            <a:r>
              <a:rPr lang="pl-PL" sz="28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https://www.programiz.com/python-programming/online-compiler/"/>
              </a:rPr>
              <a:t>https://www.programiz.com/python-programming/online-compiler/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 algn="l">
              <a:buFont typeface="Arial"/>
              <a:buNone/>
              <a:defRPr/>
            </a:pP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 algn="l">
              <a:buFont typeface="Arial"/>
              <a:buNone/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Zadanie: napisz program wyświetlający tabliczkę mnożenia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39918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Czym właściwie jest komputer?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264344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Jak myślicie?</a:t>
            </a: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2199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A co ze stronami internetowymi?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6789959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Kod, który widzieliśmy do tej pory stanowił ciąg instrukcji do wykonania – tzn. program</a:t>
            </a:r>
            <a:endParaRPr/>
          </a:p>
          <a:p>
            <a:pPr>
              <a:defRPr/>
            </a:pPr>
            <a:r>
              <a:rPr/>
              <a:t>Kodem można się jednak także posłużyć do zapisania pewnej informacji – na przykład o treści i wyglądzie strony internetowej</a:t>
            </a:r>
            <a:endParaRPr/>
          </a:p>
          <a:p>
            <a:pPr>
              <a:defRPr/>
            </a:pPr>
            <a:r>
              <a:rPr/>
              <a:t>Przeglądarki wyświetlają strony właśnie na podstawie takich plików tekstowych – każda ma tzw. silnik renderowania, który interpretuje kod i tworzy obraz an ekranie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59875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HTML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3164575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/>
              <a:t>Język HTML (HyperText Markup Language) służy do opisu zawartości strony internetowej</a:t>
            </a:r>
            <a:endParaRPr/>
          </a:p>
          <a:p>
            <a:pPr>
              <a:defRPr/>
            </a:pPr>
            <a:r>
              <a:rPr/>
              <a:t>Plik składa się ze znaczników</a:t>
            </a:r>
            <a:endParaRPr/>
          </a:p>
          <a:p>
            <a:pPr>
              <a:defRPr/>
            </a:pPr>
            <a:r>
              <a:rPr/>
              <a:t>Każdy element ma znacznik rozpoczynający i kończący</a:t>
            </a:r>
            <a:endParaRPr/>
          </a:p>
          <a:p>
            <a:pPr>
              <a:defRPr/>
            </a:pPr>
            <a:r>
              <a:rPr/>
              <a:t>Dzięki temu możemy umieszczać elementy wewnątrz innych\</a:t>
            </a:r>
            <a:endParaRPr/>
          </a:p>
        </p:txBody>
      </p:sp>
      <p:pic>
        <p:nvPicPr>
          <p:cNvPr id="17558131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81349" y="4292264"/>
            <a:ext cx="5611199" cy="238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16587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3428819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21649" y="533399"/>
            <a:ext cx="4083001" cy="5984081"/>
          </a:xfrm>
          <a:prstGeom prst="rect">
            <a:avLst/>
          </a:prstGeom>
        </p:spPr>
      </p:pic>
      <p:pic>
        <p:nvPicPr>
          <p:cNvPr id="1137346562" name=""/>
          <p:cNvPicPr>
            <a:picLocks noChangeAspect="1"/>
          </p:cNvPicPr>
          <p:nvPr/>
        </p:nvPicPr>
        <p:blipFill>
          <a:blip r:embed="rId5"/>
          <a:srcRect l="0" t="0" r="55756" b="0"/>
          <a:stretch/>
        </p:blipFill>
        <p:spPr bwMode="auto">
          <a:xfrm flipH="0" flipV="0">
            <a:off x="733424" y="1881187"/>
            <a:ext cx="6666790" cy="4505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81883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CSS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08420831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/>
              <a:t>CSS pozwala nadać określony wygląd stronie internetowej</a:t>
            </a:r>
            <a:endParaRPr/>
          </a:p>
          <a:p>
            <a:pPr>
              <a:defRPr/>
            </a:pPr>
            <a:r>
              <a:rPr/>
              <a:t>Plik HTML może zawierać kod CSS, albo nazwę pliku, z którego przeglądarka powinna pobrać styl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19543086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61873" y="3355324"/>
            <a:ext cx="4868249" cy="3245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85731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9999428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04974" y="1814512"/>
            <a:ext cx="3286125" cy="3629025"/>
          </a:xfrm>
          <a:prstGeom prst="rect">
            <a:avLst/>
          </a:prstGeom>
        </p:spPr>
      </p:pic>
      <p:pic>
        <p:nvPicPr>
          <p:cNvPr id="11293466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800850" y="1762124"/>
            <a:ext cx="3286125" cy="362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93518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br>
              <a:rPr b="1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JavaScript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4216598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/>
              <a:t>Większość stron, oprócz wyświetlania danych, wykonuje jakieś operacje – a zatem musi stać za nimi jakiś program</a:t>
            </a:r>
            <a:endParaRPr/>
          </a:p>
          <a:p>
            <a:pPr>
              <a:defRPr/>
            </a:pPr>
            <a:r>
              <a:rPr/>
              <a:t>Na stronach internetowych najczęściej używa się języka JavaScript – przeglądarki mają wbudowany interpreter</a:t>
            </a:r>
            <a:endParaRPr/>
          </a:p>
          <a:p>
            <a:pPr>
              <a:defRPr/>
            </a:pPr>
            <a:r>
              <a:rPr/>
              <a:t>Podobnie jak z CSS, możemy zawrzeć kod JS bezpośrednio w HTML albo załączyć osobny plik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17434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6042005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73681" y="201089"/>
            <a:ext cx="6893522" cy="3564059"/>
          </a:xfrm>
          <a:prstGeom prst="rect">
            <a:avLst/>
          </a:prstGeom>
        </p:spPr>
      </p:pic>
      <p:pic>
        <p:nvPicPr>
          <p:cNvPr id="7143924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95299" y="3833370"/>
            <a:ext cx="5600699" cy="1514475"/>
          </a:xfrm>
          <a:prstGeom prst="rect">
            <a:avLst/>
          </a:prstGeom>
        </p:spPr>
      </p:pic>
      <p:pic>
        <p:nvPicPr>
          <p:cNvPr id="20417231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35977" y="5027458"/>
            <a:ext cx="5600699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65775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Skąd my te pliki właściwie bierzemy?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280786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690687"/>
            <a:ext cx="9796050" cy="4457328"/>
          </a:xfrm>
        </p:spPr>
        <p:txBody>
          <a:bodyPr/>
          <a:lstStyle/>
          <a:p>
            <a:pPr>
              <a:defRPr/>
            </a:pPr>
            <a:r>
              <a:rPr sz="2600"/>
              <a:t>Gdzieś po drugiej stronie internetu znajduje się komputer zwany serwerem, który „hostuje” stronę</a:t>
            </a:r>
            <a:endParaRPr sz="2600"/>
          </a:p>
          <a:p>
            <a:pPr>
              <a:defRPr/>
            </a:pPr>
            <a:r>
              <a:rPr sz="2600"/>
              <a:t>Może nam wysłać pliki, jeśli ładnie go poprosimy – znajduje się tam program, zdolny do odpowiadania na odpowiednio sformułowane prośby</a:t>
            </a:r>
            <a:endParaRPr sz="2600"/>
          </a:p>
          <a:p>
            <a:pPr>
              <a:defRPr/>
            </a:pPr>
            <a:r>
              <a:rPr sz="2600"/>
              <a:t>Co znaczy „Odpowiednio sformułowane”?</a:t>
            </a:r>
            <a:endParaRPr/>
          </a:p>
        </p:txBody>
      </p:sp>
      <p:pic>
        <p:nvPicPr>
          <p:cNvPr id="7481136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01337" y="4257334"/>
            <a:ext cx="4069772" cy="2543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55643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Protokoły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5353603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Komputery komunikują się przy pomocy protokołów – czyli ściśle ustalonych schematów komunikacji</a:t>
            </a:r>
            <a:endParaRPr sz="2800"/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pobierania stron internetowych służy protokół HTTP – HyperText Transfer Protocol</a:t>
            </a:r>
            <a:endParaRPr lang="pl-PL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Dzisiaj jest już wypierany przez szyfrowany HTTPS (Secure)</a:t>
            </a:r>
            <a:endParaRPr lang="pl-PL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Przeglądarka pozwala nam podejrzeć wysyłane żądania:</a:t>
            </a:r>
            <a:endParaRPr lang="pl-P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289718" name="Tytuł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25562"/>
          </a:xfr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14349309" name=""/>
          <p:cNvPicPr>
            <a:picLocks noChangeAspect="1"/>
          </p:cNvPicPr>
          <p:nvPr/>
        </p:nvPicPr>
        <p:blipFill>
          <a:blip r:embed="rId4"/>
          <a:srcRect l="15326" t="0" r="0" b="0"/>
          <a:stretch/>
        </p:blipFill>
        <p:spPr bwMode="auto">
          <a:xfrm flipH="0" flipV="0">
            <a:off x="376347" y="830921"/>
            <a:ext cx="11213066" cy="549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12524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Czym właściwie jest komputer?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9297623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„Compute” – po angielsku „liczyć”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Początkowo mówiono tak na ludzi, których pracą było wykonywanie obliczeń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Tym mianem określa się </a:t>
            </a:r>
            <a:br>
              <a:rPr lang="pl-PL" i="1">
                <a:latin typeface="Courier New"/>
                <a:ea typeface="Courier New"/>
                <a:cs typeface="Courier New"/>
              </a:rPr>
            </a:br>
            <a:r>
              <a:rPr lang="pl-PL" i="1">
                <a:latin typeface="Courier New"/>
                <a:ea typeface="Courier New"/>
                <a:cs typeface="Courier New"/>
              </a:rPr>
              <a:t>także maszyny przeznaczone</a:t>
            </a:r>
            <a:br>
              <a:rPr lang="pl-PL" i="1">
                <a:latin typeface="Courier New"/>
                <a:ea typeface="Courier New"/>
                <a:cs typeface="Courier New"/>
              </a:rPr>
            </a:br>
            <a:r>
              <a:rPr lang="pl-PL" i="1">
                <a:latin typeface="Courier New"/>
                <a:ea typeface="Courier New"/>
                <a:cs typeface="Courier New"/>
              </a:rPr>
              <a:t>do wykonywania obliczeń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3803311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918130" y="3010753"/>
            <a:ext cx="4306202" cy="3370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6582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95983226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69355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Źródła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7154531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en.wikipedia.org/wiki/Computer_(occupation)"/>
              </a:rPr>
              <a:t>https://en.wikipedia.org/wiki/Computer_(occupation)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5" tooltip="https://pl.wikipedia.org/wiki/Tranzystor"/>
              </a:rPr>
              <a:t>https://pl.wikipedia.org/wiki/Tranzystor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6" tooltip="https://pl.wikipedia.org/wiki/Maszyna_analityczna"/>
              </a:rPr>
              <a:t>https://pl.wikipedia.org/wiki/Maszyna_analityczna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7" tooltip="https://pl.wikipedia.org/wiki/Ada_Lovelace"/>
              </a:rPr>
              <a:t>https://pl.wikipedia.org/wiki/Ada_Lovelace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8" tooltip="https://pl.wikipedia.org/wiki/Alan_Turing"/>
              </a:rPr>
              <a:t>https://pl.wikipedia.org/wiki/Alan_Turing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9" tooltip="https://pl.wikipedia.org/wiki/Lampa_elektronowa"/>
              </a:rPr>
              <a:t>https://pl.wikipedia.org/wiki/Lampa_elektronowa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0" tooltip="https://pl.wikipedia.org/wiki/Przeka%C5%BAnik"/>
              </a:rPr>
              <a:t>https://pl.wikipedia.org/wiki/Przeka%C5%BAnik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9" tooltip="https://pl.wikipedia.org/wiki/Lampa_elektronowa"/>
              </a:rPr>
              <a:t>https://pl.wikipedia.org/wiki/Lampa_elektronowa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1" tooltip="https://www.python.org/psf-landing/"/>
              </a:rPr>
              <a:t>https://www.python.org/psf-landing/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2" tooltip="https://www.w3schools.com/html/html_examples.asp"/>
              </a:rPr>
              <a:t>https://www.w3schools.com/html/html_examples.asp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3" tooltip="http://tutorialsprogram.blogspot.com/2014/05/introduction-of-html.html"/>
              </a:rPr>
              <a:t>http://tutorialsprogram.blogspot.com/2014/05/introduction-of-html.html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19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4" tooltip="https://www.pexels.com/photo/painting-brush-on-palette-1108532/"/>
              </a:rPr>
              <a:t>https://www.pexels.com/photo/painting-brush-on-palette-1108532/</a:t>
            </a:r>
            <a:endParaRPr lang="pl-PL" sz="19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17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https://en.wikipedia.org/wiki/HTTP</a:t>
            </a:r>
            <a:endParaRPr lang="pl-PL"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46089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Ojciec Komputerów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6936682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Alan Turing – brytyjski matematyk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i wojskowy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Mocno przyczynił się do złamania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Enigmy (Bomba Turinga)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Opracował matematyczne podstawy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działania tzw. Komputera Ogólnego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Przeznaczenia (Maszyny Turinga)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20354516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82694" y="1690687"/>
            <a:ext cx="3117587" cy="4022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28481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Komputery Analogowe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29182801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6221966" cy="44573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Początkowo komputery były mechaniczne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Często miały ograniczone zastosowanie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Niektóre nie potrzebowały nawet prądu: </a:t>
            </a:r>
            <a:r>
              <a:rPr lang="pl-PL" sz="16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youtu.be/aDN4s8ElxqE?si=_KckUDt74YSjSYZh&amp;t=134"/>
              </a:rPr>
              <a:t>https://youtu.be/aDN4s8ElxqE?si=_KckUDt74YSjSYZh&amp;t=134</a:t>
            </a:r>
            <a:endParaRPr lang="pl-PL" sz="1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6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Pierwszy komputer ogólnego przeznaczenia – Charles Babbage</a:t>
            </a:r>
            <a:endParaRPr lang="pl-PL" sz="2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6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Pierwsza programistka – Ada Lovelace</a:t>
            </a:r>
            <a:endParaRPr lang="pl-PL" sz="2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lang="pl-PL" sz="2600" i="1">
              <a:latin typeface="Courier New"/>
              <a:cs typeface="Courier New"/>
            </a:endParaRPr>
          </a:p>
        </p:txBody>
      </p:sp>
      <p:pic>
        <p:nvPicPr>
          <p:cNvPr id="150451660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97750" y="1453021"/>
            <a:ext cx="4898525" cy="4707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78990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TRANZYSTOR!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00979670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614916" y="1812524"/>
            <a:ext cx="11048999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Przepływem prądu trzeba sterować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Pierwotnie: lampy elektronowe i przełączniki elektromagnetyczne(które lubiły się psuć)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3103326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4499" y="3354916"/>
            <a:ext cx="3271333" cy="3230863"/>
          </a:xfrm>
          <a:prstGeom prst="rect">
            <a:avLst/>
          </a:prstGeom>
        </p:spPr>
      </p:pic>
      <p:pic>
        <p:nvPicPr>
          <p:cNvPr id="153507586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73499" y="3535764"/>
            <a:ext cx="2869166" cy="2869166"/>
          </a:xfrm>
          <a:prstGeom prst="rect">
            <a:avLst/>
          </a:prstGeom>
        </p:spPr>
      </p:pic>
      <p:pic>
        <p:nvPicPr>
          <p:cNvPr id="10193891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065045" y="3354916"/>
            <a:ext cx="4809898" cy="3168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667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TRANZYSTOR!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2791516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614916" y="1812524"/>
            <a:ext cx="11048999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Przełom: Tranzystor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Przełącznik elektryczny bez ruchomych elementów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16239426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78791" y="2893437"/>
            <a:ext cx="4721249" cy="3471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20736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System binarny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026835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Dlaczego?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Trudno zbudować maszynę, która rozróżnia więcej niż dwie liczby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Cyfry w informatyce nazywamy bitami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8 bitów tworzy 1 bajt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Współczesne komputery posługują się liczbami o długości 32 albo 64 bity </a:t>
            </a:r>
            <a:endParaRPr i="1">
              <a:latin typeface="Courier New"/>
              <a:cs typeface="Courier New"/>
            </a:endParaRPr>
          </a:p>
          <a:p>
            <a:pPr marL="0" indent="0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5823469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89400" y="5228285"/>
            <a:ext cx="4413197" cy="147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742460" name="Title 1"/>
          <p:cNvSpPr>
            <a:spLocks noGrp="1"/>
          </p:cNvSpPr>
          <p:nvPr>
            <p:ph type="ctr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System binarny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9640160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Jak to działa?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Podobnie jak system dziesiętny. Z dwiema różnicami:</a:t>
            </a:r>
            <a:endParaRPr sz="2600" i="1">
              <a:latin typeface="Courier New"/>
              <a:cs typeface="Courier New"/>
            </a:endParaRPr>
          </a:p>
          <a:p>
            <a:pPr lvl="1">
              <a:defRPr/>
            </a:pPr>
            <a:r>
              <a:rPr sz="2200" i="1">
                <a:latin typeface="Courier New"/>
                <a:cs typeface="Courier New"/>
              </a:rPr>
              <a:t>Mamy tylko dwie cyfry</a:t>
            </a:r>
            <a:endParaRPr sz="2200" i="1">
              <a:latin typeface="Courier New"/>
              <a:cs typeface="Courier New"/>
            </a:endParaRPr>
          </a:p>
          <a:p>
            <a:pPr lvl="1">
              <a:defRPr/>
            </a:pPr>
            <a:r>
              <a:rPr sz="2200" i="1">
                <a:latin typeface="Courier New"/>
                <a:cs typeface="Courier New"/>
              </a:rPr>
              <a:t>Kolejne pozycje nie oznaczają potęg dziesiątki, tylko dwójki</a:t>
            </a:r>
            <a:endParaRPr sz="2200" i="1">
              <a:latin typeface="Courier New"/>
              <a:cs typeface="Courier New"/>
            </a:endParaRPr>
          </a:p>
          <a:p>
            <a:pPr lvl="1">
              <a:defRPr/>
            </a:pPr>
            <a:endParaRPr sz="2000" i="1">
              <a:latin typeface="Courier New"/>
              <a:cs typeface="Courier New"/>
            </a:endParaRPr>
          </a:p>
          <a:p>
            <a:pPr marL="0" indent="0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</p:txBody>
      </p:sp>
      <p:sp>
        <p:nvSpPr>
          <p:cNvPr id="663358594" name=""/>
          <p:cNvSpPr txBox="1"/>
          <p:nvPr/>
        </p:nvSpPr>
        <p:spPr bwMode="auto">
          <a:xfrm flipH="0" flipV="0">
            <a:off x="4113398" y="4364352"/>
            <a:ext cx="5237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a:r>
              <a:rPr sz="1400"/>
              <a:t>10</a:t>
            </a:r>
            <a:r>
              <a:rPr sz="1400" baseline="30000"/>
              <a:t>0</a:t>
            </a:r>
            <a:endParaRPr baseline="30000"/>
          </a:p>
        </p:txBody>
      </p:sp>
      <p:sp>
        <p:nvSpPr>
          <p:cNvPr id="1972333923" name=""/>
          <p:cNvSpPr txBox="1"/>
          <p:nvPr/>
        </p:nvSpPr>
        <p:spPr bwMode="auto">
          <a:xfrm flipH="0" flipV="0">
            <a:off x="2703699" y="4364352"/>
            <a:ext cx="57294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</a:t>
            </a:r>
            <a:endParaRPr sz="1400"/>
          </a:p>
          <a:p>
            <a:pPr algn="ctr">
              <a:defRPr/>
            </a:pPr>
            <a:r>
              <a:rPr sz="1400"/>
              <a:t>10</a:t>
            </a:r>
            <a:r>
              <a:rPr sz="1400" baseline="30000"/>
              <a:t>2</a:t>
            </a:r>
            <a:endParaRPr baseline="30000"/>
          </a:p>
        </p:txBody>
      </p:sp>
      <p:sp>
        <p:nvSpPr>
          <p:cNvPr id="2070392848" name=""/>
          <p:cNvSpPr txBox="1"/>
          <p:nvPr/>
        </p:nvSpPr>
        <p:spPr bwMode="auto">
          <a:xfrm flipH="0" flipV="0">
            <a:off x="1957785" y="4364352"/>
            <a:ext cx="62632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1000</a:t>
            </a:r>
            <a:endParaRPr sz="1400"/>
          </a:p>
          <a:p>
            <a:pPr algn="ctr">
              <a:defRPr/>
            </a:pPr>
            <a:r>
              <a:rPr sz="1400"/>
              <a:t>10</a:t>
            </a:r>
            <a:r>
              <a:rPr sz="1400" baseline="30000"/>
              <a:t>3</a:t>
            </a:r>
            <a:endParaRPr baseline="30000"/>
          </a:p>
        </p:txBody>
      </p:sp>
      <p:sp>
        <p:nvSpPr>
          <p:cNvPr id="2004094015" name=""/>
          <p:cNvSpPr txBox="1"/>
          <p:nvPr/>
        </p:nvSpPr>
        <p:spPr bwMode="auto">
          <a:xfrm flipH="0" flipV="0">
            <a:off x="3379210" y="4364352"/>
            <a:ext cx="57442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r>
              <a:rPr sz="1400"/>
              <a:t>0</a:t>
            </a:r>
            <a:br>
              <a:rPr sz="1400"/>
            </a:br>
            <a:r>
              <a:rPr sz="1400"/>
              <a:t>10</a:t>
            </a:r>
            <a:r>
              <a:rPr sz="1400" baseline="30000"/>
              <a:t>1</a:t>
            </a:r>
            <a:endParaRPr sz="1200" baseline="30000"/>
          </a:p>
        </p:txBody>
      </p:sp>
      <p:sp>
        <p:nvSpPr>
          <p:cNvPr id="1685410465" name=""/>
          <p:cNvSpPr txBox="1"/>
          <p:nvPr/>
        </p:nvSpPr>
        <p:spPr bwMode="auto">
          <a:xfrm flipH="0" flipV="0">
            <a:off x="4034873" y="5998671"/>
            <a:ext cx="60223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7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×7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940067326" name=""/>
          <p:cNvSpPr txBox="1"/>
          <p:nvPr/>
        </p:nvSpPr>
        <p:spPr bwMode="auto">
          <a:xfrm flipH="0" flipV="0">
            <a:off x="3318063" y="5998671"/>
            <a:ext cx="64979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30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×3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1160337662" name=""/>
          <p:cNvSpPr txBox="1"/>
          <p:nvPr/>
        </p:nvSpPr>
        <p:spPr bwMode="auto">
          <a:xfrm flipH="0" flipV="0">
            <a:off x="2618796" y="5998671"/>
            <a:ext cx="73509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750921247" name=""/>
          <p:cNvSpPr txBox="1"/>
          <p:nvPr/>
        </p:nvSpPr>
        <p:spPr bwMode="auto">
          <a:xfrm flipH="0" flipV="0">
            <a:off x="-722831" y="4569741"/>
            <a:ext cx="8089803" cy="1615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0"/>
              <a:t>2137</a:t>
            </a:r>
            <a:endParaRPr sz="2200"/>
          </a:p>
        </p:txBody>
      </p:sp>
      <p:sp>
        <p:nvSpPr>
          <p:cNvPr id="1757325433" name=""/>
          <p:cNvSpPr txBox="1"/>
          <p:nvPr/>
        </p:nvSpPr>
        <p:spPr bwMode="auto">
          <a:xfrm flipH="0" flipV="0">
            <a:off x="1808348" y="5998671"/>
            <a:ext cx="83320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2000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00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×2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501626943" name=""/>
          <p:cNvSpPr txBox="1"/>
          <p:nvPr/>
        </p:nvSpPr>
        <p:spPr bwMode="auto">
          <a:xfrm flipH="0" flipV="0">
            <a:off x="4607485" y="4569741"/>
            <a:ext cx="8095921" cy="1615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0"/>
              <a:t>1101</a:t>
            </a:r>
            <a:endParaRPr sz="2200"/>
          </a:p>
        </p:txBody>
      </p:sp>
      <p:sp>
        <p:nvSpPr>
          <p:cNvPr id="649199858" name=""/>
          <p:cNvSpPr txBox="1"/>
          <p:nvPr/>
        </p:nvSpPr>
        <p:spPr bwMode="auto">
          <a:xfrm flipH="0" flipV="0">
            <a:off x="9490585" y="4364352"/>
            <a:ext cx="526588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a:r>
              <a:rPr sz="1400"/>
              <a:t>2</a:t>
            </a:r>
            <a:r>
              <a:rPr sz="1400" baseline="30000"/>
              <a:t>0</a:t>
            </a:r>
            <a:endParaRPr baseline="30000"/>
          </a:p>
        </p:txBody>
      </p:sp>
      <p:sp>
        <p:nvSpPr>
          <p:cNvPr id="193664512" name=""/>
          <p:cNvSpPr txBox="1"/>
          <p:nvPr/>
        </p:nvSpPr>
        <p:spPr bwMode="auto">
          <a:xfrm flipH="0" flipV="0">
            <a:off x="8018742" y="4364352"/>
            <a:ext cx="575818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4</a:t>
            </a:r>
            <a:endParaRPr sz="1400"/>
          </a:p>
          <a:p>
            <a:pPr algn="ctr">
              <a:defRPr/>
            </a:pPr>
            <a:r>
              <a:rPr sz="1400"/>
              <a:t>2</a:t>
            </a:r>
            <a:r>
              <a:rPr sz="1400" baseline="30000"/>
              <a:t>2</a:t>
            </a:r>
            <a:endParaRPr baseline="30000"/>
          </a:p>
        </p:txBody>
      </p:sp>
      <p:sp>
        <p:nvSpPr>
          <p:cNvPr id="1551127812" name=""/>
          <p:cNvSpPr txBox="1"/>
          <p:nvPr/>
        </p:nvSpPr>
        <p:spPr bwMode="auto">
          <a:xfrm flipH="0" flipV="0">
            <a:off x="7334973" y="4364352"/>
            <a:ext cx="632443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8</a:t>
            </a:r>
            <a:endParaRPr sz="1400"/>
          </a:p>
          <a:p>
            <a:pPr algn="ctr">
              <a:defRPr/>
            </a:pPr>
            <a:r>
              <a:rPr sz="1400"/>
              <a:t>2</a:t>
            </a:r>
            <a:r>
              <a:rPr baseline="30000"/>
              <a:t>3</a:t>
            </a:r>
            <a:endParaRPr baseline="30000"/>
          </a:p>
        </p:txBody>
      </p:sp>
      <p:sp>
        <p:nvSpPr>
          <p:cNvPr id="14032406" name=""/>
          <p:cNvSpPr txBox="1"/>
          <p:nvPr/>
        </p:nvSpPr>
        <p:spPr bwMode="auto">
          <a:xfrm flipH="0" flipV="0">
            <a:off x="8756398" y="4364352"/>
            <a:ext cx="57766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2</a:t>
            </a:r>
            <a:br>
              <a:rPr sz="1400"/>
            </a:br>
            <a:r>
              <a:rPr sz="1400"/>
              <a:t>2</a:t>
            </a:r>
            <a:r>
              <a:rPr sz="1400" baseline="30000"/>
              <a:t>1</a:t>
            </a:r>
            <a:endParaRPr sz="1200" baseline="30000"/>
          </a:p>
        </p:txBody>
      </p:sp>
      <p:sp>
        <p:nvSpPr>
          <p:cNvPr id="1012766243" name=""/>
          <p:cNvSpPr txBox="1"/>
          <p:nvPr/>
        </p:nvSpPr>
        <p:spPr bwMode="auto">
          <a:xfrm flipH="0" flipV="0">
            <a:off x="9412061" y="5998671"/>
            <a:ext cx="60547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31293763" name=""/>
          <p:cNvSpPr txBox="1"/>
          <p:nvPr/>
        </p:nvSpPr>
        <p:spPr bwMode="auto">
          <a:xfrm flipH="0" flipV="0">
            <a:off x="8699076" y="5998671"/>
            <a:ext cx="65519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×0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44182197" name=""/>
          <p:cNvSpPr txBox="1"/>
          <p:nvPr/>
        </p:nvSpPr>
        <p:spPr bwMode="auto">
          <a:xfrm flipH="0" flipV="0">
            <a:off x="7999808" y="5998671"/>
            <a:ext cx="74049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4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4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743679725" name=""/>
          <p:cNvSpPr txBox="1"/>
          <p:nvPr/>
        </p:nvSpPr>
        <p:spPr bwMode="auto">
          <a:xfrm flipH="0" flipV="0">
            <a:off x="7185536" y="5998671"/>
            <a:ext cx="83644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8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8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31</Slides>
  <Notes>31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2024-04-26T18:26:03Z</dcterms:modified>
  <cp:category/>
  <cp:contentStatus/>
  <cp:version/>
</cp:coreProperties>
</file>